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9" r:id="rId6"/>
    <p:sldId id="268" r:id="rId7"/>
    <p:sldId id="263" r:id="rId8"/>
    <p:sldId id="264" r:id="rId9"/>
    <p:sldId id="266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Imputing Wages to Activities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Day 2, Session 1, NTA Time Use and Gender Workshop</a:t>
            </a:r>
          </a:p>
          <a:p>
            <a:r>
              <a:rPr lang="en-US" dirty="0" smtClean="0"/>
              <a:t>Tuesday, May 22, 2012</a:t>
            </a:r>
          </a:p>
          <a:p>
            <a:r>
              <a:rPr lang="en-US" dirty="0" smtClean="0"/>
              <a:t>Institute for Labor, Science and Social Affairs (ILSSA)</a:t>
            </a:r>
          </a:p>
          <a:p>
            <a:r>
              <a:rPr lang="en-US" dirty="0" smtClean="0"/>
              <a:t>Hanoi, Vietnam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through US example spreadsheet and code</a:t>
            </a:r>
          </a:p>
          <a:p>
            <a:r>
              <a:rPr lang="en-US" dirty="0" smtClean="0"/>
              <a:t>Find </a:t>
            </a:r>
            <a:r>
              <a:rPr lang="en-US" dirty="0" smtClean="0"/>
              <a:t>and apply appropriate </a:t>
            </a:r>
            <a:r>
              <a:rPr lang="en-US" dirty="0" smtClean="0"/>
              <a:t>wages and supplement adjustment for your country’s activities and apply</a:t>
            </a:r>
          </a:p>
          <a:p>
            <a:pPr lvl="1"/>
            <a:r>
              <a:rPr lang="en-US" dirty="0" smtClean="0"/>
              <a:t>Plot time-based and money-based profiles for men and women</a:t>
            </a:r>
          </a:p>
          <a:p>
            <a:pPr lvl="1"/>
            <a:r>
              <a:rPr lang="en-US" dirty="0" smtClean="0"/>
              <a:t>Unsmoothed for now (we will be reviewing smoothing after lunch)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Methods for Imputing Wages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NTTA uses Specialist Replacement Method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wages to use for which activities?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Quality Adjustment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Taxes and Other Adjustments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Methods for Imputing Wages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Different methods for different types of research questions</a:t>
            </a:r>
          </a:p>
          <a:p>
            <a:pPr lvl="1"/>
            <a:r>
              <a:rPr lang="en-US" dirty="0" smtClean="0"/>
              <a:t>Replacement method: what would you have to pay to buy the service in the market?</a:t>
            </a:r>
          </a:p>
          <a:p>
            <a:pPr lvl="2"/>
            <a:r>
              <a:rPr lang="en-US" dirty="0" smtClean="0"/>
              <a:t>Can replace with generalist or specialist wages</a:t>
            </a:r>
          </a:p>
          <a:p>
            <a:pPr lvl="1"/>
            <a:r>
              <a:rPr lang="en-US" dirty="0" smtClean="0"/>
              <a:t>Opportunity cost method: what could you earn with your time in the market if you worked for pay instead of doing the household activity?</a:t>
            </a:r>
          </a:p>
          <a:p>
            <a:r>
              <a:rPr lang="en-US" dirty="0" smtClean="0"/>
              <a:t>NTTA uses specialist replacement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use specialist replacement?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NTA is mostly concerned with accounting type questions, not behavioral models or individual incentives</a:t>
            </a:r>
          </a:p>
          <a:p>
            <a:r>
              <a:rPr lang="en-US" dirty="0" smtClean="0"/>
              <a:t>Opportunity cost analyses sometimes come up with values of household production that are so large that no one pays attention</a:t>
            </a:r>
          </a:p>
          <a:p>
            <a:pPr lvl="1"/>
            <a:r>
              <a:rPr lang="en-US" dirty="0" smtClean="0"/>
              <a:t>Reveals the limitations of the behavioral model and measurement issues with opportunity cost method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Wages to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Country teams must decide what is appropriate in their context</a:t>
            </a:r>
          </a:p>
          <a:p>
            <a:r>
              <a:rPr lang="en-US" dirty="0" smtClean="0"/>
              <a:t>Can use single occupation or average of different occupations</a:t>
            </a:r>
          </a:p>
          <a:p>
            <a:pPr lvl="1"/>
            <a:r>
              <a:rPr lang="en-US" dirty="0" smtClean="0"/>
              <a:t>Use employment-weighted averages to reflect the distribution of occupation types in the market</a:t>
            </a:r>
          </a:p>
          <a:p>
            <a:r>
              <a:rPr lang="en-US" dirty="0" smtClean="0"/>
              <a:t>US, 2009 example: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609600"/>
          <a:ext cx="8915400" cy="5628194"/>
        </p:xfrm>
        <a:graphic>
          <a:graphicData uri="http://schemas.openxmlformats.org/drawingml/2006/table">
            <a:tbl>
              <a:tblPr/>
              <a:tblGrid>
                <a:gridCol w="2288023"/>
                <a:gridCol w="4654943"/>
                <a:gridCol w="981834"/>
                <a:gridCol w="990600"/>
              </a:tblGrid>
              <a:tr h="2463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Time Use Activity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Standard Occupational Classifications Used for Wages (and Codes)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 smtClean="0"/>
                        <a:t>Avg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/>
                        <a:t>Hourly </a:t>
                      </a:r>
                      <a:r>
                        <a:rPr lang="en-US" sz="1300" dirty="0" smtClean="0"/>
                        <a:t>Wage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Quality Adjustment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1. Cleaning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Maids and housekeeping cleaners (37-2012) and their supervisors (37-1011)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11.33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0.75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2. </a:t>
                      </a:r>
                      <a:r>
                        <a:rPr lang="en-US" sz="1300" dirty="0" smtClean="0"/>
                        <a:t>Laundry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Laundry and dry-cleaning workers (51-6011), hand sewers (51-6051), tailor, dressmakers, and custom sewers (51-6052)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10.43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0.75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3. </a:t>
                      </a:r>
                      <a:r>
                        <a:rPr lang="en-US" sz="1300" dirty="0" smtClean="0"/>
                        <a:t>Cooking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Food preparation and serving related occupations (major category 35-0000)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10.04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0.75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4. Household maintenance and repair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Maintenance and repair workers, general (49-9042), Helpers—installation, maintenance, and repair workers (49-9098)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17.08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0.75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5. Lawn and garden care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Landscaping and </a:t>
                      </a:r>
                      <a:r>
                        <a:rPr lang="en-US" sz="1300" dirty="0" err="1"/>
                        <a:t>groundskeeping</a:t>
                      </a:r>
                      <a:r>
                        <a:rPr lang="en-US" sz="1300" dirty="0"/>
                        <a:t> workers (37-3011) and their supervisors (37-1012), grounds maintenance workers (37-3019)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13.15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0.75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6. Household </a:t>
                      </a:r>
                      <a:r>
                        <a:rPr lang="en-US" sz="1300" dirty="0" smtClean="0"/>
                        <a:t>management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Management occupations (major category 11-0000), business and financial occupations (major category 13-000) and office and administrative support occupations (major category 43-0000)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24.59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7. Pet </a:t>
                      </a:r>
                      <a:r>
                        <a:rPr lang="en-US" sz="1300" dirty="0" smtClean="0"/>
                        <a:t>care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Nonfarm animal caretakers (39-2012)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10.50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3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8. Purchasing goods and services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Personal care and service occupations (major category 39-0000)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11.87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9. Childcare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Child care workers (39-9011), preschool teachers, except special education (25-2011), and child, family and school social workers (21-1021)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13.42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10. Eldercare and care outside the </a:t>
                      </a:r>
                      <a:r>
                        <a:rPr lang="en-US" sz="1300" dirty="0" smtClean="0"/>
                        <a:t>home, and volunteering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Community and social service occupations (major category 21-0000) and personal and home care aides (39-9021)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17.85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11. </a:t>
                      </a:r>
                      <a:r>
                        <a:rPr lang="en-US" sz="1300" dirty="0" smtClean="0"/>
                        <a:t>Travel</a:t>
                      </a:r>
                      <a:endParaRPr lang="en-US" sz="1300" dirty="0"/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Taxi drivers and </a:t>
                      </a:r>
                      <a:r>
                        <a:rPr lang="en-US" sz="1300" dirty="0" err="1"/>
                        <a:t>chauffers</a:t>
                      </a:r>
                      <a:r>
                        <a:rPr lang="en-US" sz="1300" dirty="0"/>
                        <a:t> (53-3041)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11.51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/>
                        <a:t>1</a:t>
                      </a:r>
                    </a:p>
                  </a:txBody>
                  <a:tcPr marL="43809" marR="438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Quality Adjustment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Reflects difference in productivity between the market and household for some activities</a:t>
            </a:r>
          </a:p>
          <a:p>
            <a:pPr lvl="1"/>
            <a:r>
              <a:rPr lang="en-US" dirty="0" smtClean="0"/>
              <a:t>Different availability of capital (physical and human)</a:t>
            </a:r>
          </a:p>
          <a:p>
            <a:pPr lvl="1"/>
            <a:r>
              <a:rPr lang="en-US" dirty="0" smtClean="0"/>
              <a:t>Efficiencies in the market from specialization</a:t>
            </a:r>
          </a:p>
          <a:p>
            <a:pPr lvl="1"/>
            <a:r>
              <a:rPr lang="en-US" dirty="0" smtClean="0"/>
              <a:t>Some activities need this adjustment, others do not</a:t>
            </a:r>
          </a:p>
          <a:p>
            <a:r>
              <a:rPr lang="en-US" dirty="0" smtClean="0"/>
              <a:t>Would like to add an age-productivity adjustment, but have not figured out how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Taxes and Other Adjustments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Pre-tax or post-tax?</a:t>
            </a:r>
          </a:p>
          <a:p>
            <a:r>
              <a:rPr lang="en-US" dirty="0" smtClean="0"/>
              <a:t>Adjustment for supplements to wages</a:t>
            </a:r>
          </a:p>
          <a:p>
            <a:pPr lvl="1"/>
            <a:r>
              <a:rPr lang="en-US" dirty="0" smtClean="0"/>
              <a:t>In some countries, supplements to wages and salaries are a large part of total market labor income (mandatory employer taxes, fringe benefits)</a:t>
            </a:r>
          </a:p>
          <a:p>
            <a:pPr lvl="1"/>
            <a:r>
              <a:rPr lang="en-US" dirty="0" smtClean="0"/>
              <a:t>We want our replacement method to reflect costs in the market, so need to increase wages to reflect this additional replacement expense</a:t>
            </a:r>
          </a:p>
          <a:p>
            <a:pPr lvl="1"/>
            <a:r>
              <a:rPr lang="en-US" dirty="0" smtClean="0"/>
              <a:t>So, adjust imputed wage ratio of supplements to total wages and salaries from national accounts (i.e. multiply by 1+[supplements to wages and salaries / wages and salaries])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US Spreadsheet and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wiki page for spreadsheet with US wage database and wages chosen for replacement specialist method</a:t>
            </a:r>
          </a:p>
          <a:p>
            <a:r>
              <a:rPr lang="en-US" dirty="0" smtClean="0"/>
              <a:t>See wiki page for code that applies wages to time spent in activities (created yesterday)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725</Words>
  <Application>Microsoft Office PowerPoint</Application>
  <PresentationFormat>On-screen Show (4:3)</PresentationFormat>
  <Paragraphs>95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Imputing Wages to Activities</vt:lpstr>
      <vt:lpstr>Outline</vt:lpstr>
      <vt:lpstr>Methods for Imputing Wages</vt:lpstr>
      <vt:lpstr>Why use specialist replacement?</vt:lpstr>
      <vt:lpstr>Which Wages to Use?</vt:lpstr>
      <vt:lpstr>Slide 6</vt:lpstr>
      <vt:lpstr>Quality Adjustment</vt:lpstr>
      <vt:lpstr>Taxes and Other Adjustments</vt:lpstr>
      <vt:lpstr>Example US Spreadsheet and Code</vt:lpstr>
      <vt:lpstr>Lab Session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23</cp:revision>
  <dcterms:created xsi:type="dcterms:W3CDTF">2012-05-19T13:14:13Z</dcterms:created>
  <dcterms:modified xsi:type="dcterms:W3CDTF">2012-05-21T23:18:56Z</dcterms:modified>
</cp:coreProperties>
</file>